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9" r:id="rId14"/>
    <p:sldId id="270" r:id="rId15"/>
    <p:sldId id="268" r:id="rId16"/>
    <p:sldId id="271"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3-03-10T19:04:39.10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15407 5,'-24'0,"-1"0,-50 0,51 0,-51 0,50 0,0 0,-24 0,-26 0,1 0,0 0,-26 0,26 0,-1 0,1 0,24 0,1 0,-1 0,50 0,-49 0,49 0,-25 22,0-22,0 0,25 0,-25 0,25 0,-49 0,49 0,-25 0,25 0,-25 0,0 0,0 0,-24 0,-26 0,26 23,-1-23,0 0,1 0,24 0,-25 0,26 0,-1 0,0 0,-25 0,-24 0,24 0,1 0,-1 0,25 0,0 0,-24 0,24 0,-49 22,24-22,25 0,-49 0,-26 0,-73 0,-50 0,-26 0,-24 0,50 0,25 0,-26 0,-98 0,74-22,0-1,49 23,100 0,24 0,1-22,0 22,24 0,25 0,0 0,1 0,-1 0,-25 0,-74 0,25 0,-25 0,-25 0,-50 22,1-22,-50 0,49 0,-148 23,24-23,-49 0,0 0,99 0,99 0,75 0,50 0,24 0,0 0,-49 0,-26 0,-49 0,-49 0,-75 0,-74 0,-75-23,0 23,100 0,73 0,150 0,0 0,49 0,1 0,24 0,0 0,-49 0,-50 0,24 0,51 0,-26 0,-49 0,25 0,-50 0,50 0,0 0,-1 0,-48 0,-51 0,-74 0,-74 0,-149 0,247 0,51 0,49 0,75 0,-50 0,24 0,76 0,-1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pPr/>
              <a:t>02/04/1440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8"/>
            <a:ext cx="7772400" cy="5256583"/>
          </a:xfrm>
        </p:spPr>
        <p:txBody>
          <a:bodyPr/>
          <a:lstStyle/>
          <a:p>
            <a:pPr marL="182880" indent="0" algn="ctr">
              <a:buNone/>
            </a:pPr>
            <a:r>
              <a:rPr lang="ar-IQ" dirty="0"/>
              <a:t>المحاضرة الاولى</a:t>
            </a:r>
            <a:br>
              <a:rPr lang="ar-IQ" dirty="0"/>
            </a:br>
            <a:r>
              <a:rPr lang="ar-IQ" dirty="0"/>
              <a:t>مدخل الى علم الحركة</a:t>
            </a:r>
            <a:br>
              <a:rPr lang="ar-IQ" dirty="0"/>
            </a:br>
            <a:r>
              <a:rPr lang="ar-IQ" dirty="0"/>
              <a:t>التعلم والتعلم الحركي </a:t>
            </a:r>
            <a:br>
              <a:rPr lang="ar-IQ" dirty="0"/>
            </a:br>
            <a:r>
              <a:rPr lang="ar-IQ" dirty="0"/>
              <a:t>مبادئ التعلم الحركي </a:t>
            </a:r>
            <a:br>
              <a:rPr lang="ar-IQ" dirty="0"/>
            </a:br>
            <a:r>
              <a:rPr lang="ar-IQ" dirty="0" smtClean="0">
                <a:latin typeface="Arial" pitchFamily="34" charset="0"/>
                <a:cs typeface="Arial" pitchFamily="34" charset="0"/>
              </a:rPr>
              <a:t>2018 </a:t>
            </a:r>
            <a:r>
              <a:rPr lang="ar-IQ" smtClean="0">
                <a:latin typeface="Arial" pitchFamily="34" charset="0"/>
                <a:cs typeface="Arial" pitchFamily="34" charset="0"/>
              </a:rPr>
              <a:t/>
            </a:r>
            <a:br>
              <a:rPr lang="ar-IQ" smtClean="0">
                <a:latin typeface="Arial" pitchFamily="34" charset="0"/>
                <a:cs typeface="Arial" pitchFamily="34" charset="0"/>
              </a:rPr>
            </a:br>
            <a:r>
              <a:rPr lang="ar-IQ" smtClean="0">
                <a:solidFill>
                  <a:srgbClr val="C00000"/>
                </a:solidFill>
                <a:latin typeface="Arial" pitchFamily="34" charset="0"/>
                <a:cs typeface="Arial" pitchFamily="34" charset="0"/>
              </a:rPr>
              <a:t>الدكتور محمد عنيسي الكعبي</a:t>
            </a:r>
            <a:endParaRPr lang="ar-IQ" dirty="0">
              <a:latin typeface="Arial" pitchFamily="34" charset="0"/>
              <a:cs typeface="Arial" pitchFamily="34" charset="0"/>
            </a:endParaRPr>
          </a:p>
        </p:txBody>
      </p:sp>
      <mc:AlternateContent xmlns:mc="http://schemas.openxmlformats.org/markup-compatibility/2006" xmlns:p14="http://schemas.microsoft.com/office/powerpoint/2010/main">
        <mc:Choice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1704975" y="1482725"/>
              <a:ext cx="5546725" cy="26988"/>
            </p14:xfrm>
          </p:contentPart>
        </mc:Choice>
        <mc:Fallback xmlns="">
          <p:pic>
            <p:nvPicPr>
              <p:cNvPr id="1026" name="Ink 2"/>
              <p:cNvPicPr>
                <a:picLocks noRot="1" noChangeAspect="1" noEditPoints="1" noChangeArrowheads="1" noChangeShapeType="1"/>
              </p:cNvPicPr>
              <p:nvPr/>
            </p:nvPicPr>
            <p:blipFill>
              <a:blip r:embed="rId3"/>
              <a:stretch>
                <a:fillRect/>
              </a:stretch>
            </p:blipFill>
            <p:spPr>
              <a:xfrm>
                <a:off x="1695615" y="1473369"/>
                <a:ext cx="5565444" cy="45700"/>
              </a:xfrm>
              <a:prstGeom prst="rect">
                <a:avLst/>
              </a:prstGeom>
            </p:spPr>
          </p:pic>
        </mc:Fallback>
      </mc:AlternateContent>
    </p:spTree>
    <p:extLst>
      <p:ext uri="{BB962C8B-B14F-4D97-AF65-F5344CB8AC3E}">
        <p14:creationId xmlns:p14="http://schemas.microsoft.com/office/powerpoint/2010/main" val="773417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5">
              <a:lumMod val="40000"/>
              <a:lumOff val="60000"/>
            </a:schemeClr>
          </a:solidFill>
        </p:spPr>
        <p:txBody>
          <a:bodyPr>
            <a:normAutofit/>
          </a:bodyPr>
          <a:lstStyle/>
          <a:p>
            <a:pPr indent="179705" algn="just">
              <a:lnSpc>
                <a:spcPct val="150000"/>
              </a:lnSpc>
              <a:spcAft>
                <a:spcPts val="1000"/>
              </a:spcAft>
            </a:pPr>
            <a:r>
              <a:rPr lang="ar-IQ" sz="2400" b="1" dirty="0">
                <a:latin typeface="Calibri"/>
                <a:ea typeface="Calibri"/>
                <a:cs typeface="Arial"/>
              </a:rPr>
              <a:t>ويرى بعض المختصين في مجال التعلم الحركي ان هناك علاقة قوية بين كل من التعلم والنضج، ويقصد بالنضج هنا عملية ظهور قدرات معينة لدى الفرد دون اي اثر للعملية التعليمية او التدريبية وهو عملية نمو داخلي متتابع تحدث تلقائيا وبصورة لا ارادية نتيجة قيام الفرد المتعلم بنشاط ما، ويرجع الى عوامل خارجية تؤثر في سلوك الفرد وتؤدي الى حدوث استجابات جديدة تميز الفرد المتعلم عن غيره. وبالرغم من تلك الاختلافات الا انه توجد علاقة وثيقة بين التعلم والنضج حيث يرتبط كل منهما بالآخر بدرجة وثيقة، فيعتمد التعلم على النضج كما ان النضج يتحكم في سلوك الفرد وامكانية قيامه بنشاط معين من عدمه.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1697599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bg2">
              <a:lumMod val="90000"/>
            </a:schemeClr>
          </a:solidFill>
        </p:spPr>
        <p:txBody>
          <a:bodyPr>
            <a:normAutofit fontScale="77500" lnSpcReduction="20000"/>
          </a:bodyPr>
          <a:lstStyle/>
          <a:p>
            <a:pPr indent="0" algn="just">
              <a:lnSpc>
                <a:spcPct val="150000"/>
              </a:lnSpc>
              <a:spcAft>
                <a:spcPts val="1000"/>
              </a:spcAft>
              <a:buNone/>
            </a:pPr>
            <a:r>
              <a:rPr lang="ar-IQ" sz="2400" b="1" dirty="0">
                <a:latin typeface="Calibri"/>
                <a:ea typeface="Calibri"/>
                <a:cs typeface="Arial"/>
              </a:rPr>
              <a:t>مبادئ التعلم الحركي </a:t>
            </a:r>
            <a:endParaRPr lang="ar-IQ" sz="2400" b="1" dirty="0" smtClean="0">
              <a:latin typeface="Calibri"/>
              <a:ea typeface="Calibri"/>
              <a:cs typeface="Arial"/>
            </a:endParaRPr>
          </a:p>
          <a:p>
            <a:pPr marL="342900" lvl="0" indent="-342900" algn="just">
              <a:lnSpc>
                <a:spcPct val="150000"/>
              </a:lnSpc>
              <a:spcAft>
                <a:spcPts val="0"/>
              </a:spcAft>
              <a:buFont typeface="+mj-lt"/>
              <a:buAutoNum type="arabicPeriod"/>
            </a:pPr>
            <a:r>
              <a:rPr lang="ar-IQ" sz="2400" b="1" dirty="0">
                <a:latin typeface="Calibri"/>
                <a:ea typeface="Calibri"/>
                <a:cs typeface="Arial"/>
              </a:rPr>
              <a:t>الاستيعاب</a:t>
            </a:r>
            <a:r>
              <a:rPr lang="ar-IQ" sz="2400" dirty="0">
                <a:latin typeface="Calibri"/>
                <a:ea typeface="Calibri"/>
                <a:cs typeface="Arial"/>
              </a:rPr>
              <a:t> : </a:t>
            </a:r>
            <a:endParaRPr lang="en-US" sz="1600" dirty="0">
              <a:latin typeface="Calibri"/>
              <a:ea typeface="Calibri"/>
              <a:cs typeface="Arial"/>
            </a:endParaRPr>
          </a:p>
          <a:p>
            <a:pPr marL="457200" indent="269875" algn="just">
              <a:lnSpc>
                <a:spcPct val="150000"/>
              </a:lnSpc>
              <a:spcAft>
                <a:spcPts val="0"/>
              </a:spcAft>
            </a:pPr>
            <a:r>
              <a:rPr lang="ar-IQ" sz="2400" b="1" dirty="0">
                <a:latin typeface="Calibri"/>
                <a:ea typeface="Calibri"/>
                <a:cs typeface="Arial"/>
              </a:rPr>
              <a:t>سريعي الفهم والاستيعاب يتعلمون الحركة أسرع من غيرهم ذلك لانهم قادرون على حل الواجبات الحركية بشكل أسرع وقادرون على التكيف بصورة سريعة ويكون الاستيعاب عل الشكل الآتي. </a:t>
            </a:r>
            <a:endParaRPr lang="en-US" sz="1600" b="1" dirty="0">
              <a:latin typeface="Calibri"/>
              <a:ea typeface="Calibri"/>
              <a:cs typeface="Arial"/>
            </a:endParaRPr>
          </a:p>
          <a:p>
            <a:pPr marL="342900" lvl="0" indent="-342900" algn="just">
              <a:lnSpc>
                <a:spcPct val="150000"/>
              </a:lnSpc>
              <a:spcAft>
                <a:spcPts val="0"/>
              </a:spcAft>
              <a:buFont typeface="+mj-cs"/>
              <a:buAutoNum type="arabic1Minus"/>
            </a:pPr>
            <a:r>
              <a:rPr lang="ar-IQ" sz="2400" b="1" u="sng" dirty="0">
                <a:latin typeface="Calibri"/>
                <a:ea typeface="Calibri"/>
                <a:cs typeface="Arial"/>
              </a:rPr>
              <a:t>الوضوح</a:t>
            </a:r>
            <a:r>
              <a:rPr lang="ar-IQ" sz="2400" b="1" dirty="0">
                <a:latin typeface="Calibri"/>
                <a:ea typeface="Calibri"/>
                <a:cs typeface="Arial"/>
              </a:rPr>
              <a:t>: ( أن ايضاح الحركة من الناحية النظرية والعملية ويتطلب ذلك أداء جيد أو عرض جيد أو مشاهدة افلام للحركة كوسيلة مستخدمة يسهل عملية ادراك الحركة .</a:t>
            </a:r>
            <a:endParaRPr lang="en-US" sz="1600" b="1" dirty="0">
              <a:latin typeface="Calibri"/>
              <a:ea typeface="Calibri"/>
              <a:cs typeface="Arial"/>
            </a:endParaRPr>
          </a:p>
          <a:p>
            <a:pPr marL="342900" lvl="0" indent="-342900" algn="just">
              <a:lnSpc>
                <a:spcPct val="150000"/>
              </a:lnSpc>
              <a:spcAft>
                <a:spcPts val="0"/>
              </a:spcAft>
              <a:buFont typeface="+mj-cs"/>
              <a:buAutoNum type="arabic1Minus"/>
            </a:pPr>
            <a:r>
              <a:rPr lang="ar-IQ" sz="2400" b="1" u="sng" dirty="0">
                <a:latin typeface="Calibri"/>
                <a:ea typeface="Calibri"/>
                <a:cs typeface="Arial"/>
              </a:rPr>
              <a:t>السهولة</a:t>
            </a:r>
            <a:r>
              <a:rPr lang="ar-IQ" sz="2400" b="1" dirty="0">
                <a:latin typeface="Calibri"/>
                <a:ea typeface="Calibri"/>
                <a:cs typeface="Arial"/>
              </a:rPr>
              <a:t> : (سهولة الحركة في بادئ الامر وخاصة عند المبتدئ  سوف تسهل مهمة فهم وادراك الحركة والانتقال به الى الحركات الأكثر صعوبة وبزيادة الخبرات السابقة يتحمل الحركات الصعبة ويعتبرها سهلة ).</a:t>
            </a:r>
            <a:endParaRPr lang="en-US" sz="1600" b="1" dirty="0">
              <a:latin typeface="Calibri"/>
              <a:ea typeface="Calibri"/>
              <a:cs typeface="Arial"/>
            </a:endParaRPr>
          </a:p>
          <a:p>
            <a:pPr marL="342900" lvl="0" indent="-342900" algn="just">
              <a:lnSpc>
                <a:spcPct val="150000"/>
              </a:lnSpc>
              <a:spcAft>
                <a:spcPts val="1000"/>
              </a:spcAft>
              <a:buFont typeface="+mj-cs"/>
              <a:buAutoNum type="arabic1Minus"/>
            </a:pPr>
            <a:r>
              <a:rPr lang="ar-IQ" sz="2400" b="1" u="sng" dirty="0">
                <a:latin typeface="Calibri"/>
                <a:ea typeface="Calibri"/>
                <a:cs typeface="Arial"/>
              </a:rPr>
              <a:t>التدرج </a:t>
            </a:r>
            <a:r>
              <a:rPr lang="ar-IQ" sz="2400" b="1" dirty="0">
                <a:latin typeface="Calibri"/>
                <a:ea typeface="Calibri"/>
                <a:cs typeface="Arial"/>
              </a:rPr>
              <a:t>: ( زياده عدد المهارات والحركات التي استوعبها الرياضي والتدرج بصعوبة الحركة نفسها وزيادة صعوبتها عن طريق الحمل حتى يستطيع تأدية الحركات بصورة سهلة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4179273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bg2">
              <a:lumMod val="90000"/>
            </a:schemeClr>
          </a:solidFill>
        </p:spPr>
        <p:txBody>
          <a:bodyPr>
            <a:normAutofit fontScale="85000" lnSpcReduction="20000"/>
          </a:bodyPr>
          <a:lstStyle/>
          <a:p>
            <a:pPr marL="0" lvl="0" indent="0" algn="just">
              <a:lnSpc>
                <a:spcPct val="150000"/>
              </a:lnSpc>
              <a:spcAft>
                <a:spcPts val="0"/>
              </a:spcAft>
              <a:buNone/>
            </a:pPr>
            <a:r>
              <a:rPr lang="ar-IQ" sz="2400" b="1" dirty="0" smtClean="0">
                <a:latin typeface="Calibri"/>
                <a:ea typeface="Calibri"/>
                <a:cs typeface="Arial"/>
              </a:rPr>
              <a:t>2- التشويق </a:t>
            </a:r>
            <a:r>
              <a:rPr lang="ar-IQ" sz="2400" b="1" dirty="0">
                <a:latin typeface="Calibri"/>
                <a:ea typeface="Calibri"/>
                <a:cs typeface="Arial"/>
              </a:rPr>
              <a:t>والاثارة :</a:t>
            </a:r>
            <a:endParaRPr lang="en-US" sz="1600" b="1" dirty="0">
              <a:latin typeface="Calibri"/>
              <a:ea typeface="Calibri"/>
              <a:cs typeface="Arial"/>
            </a:endParaRPr>
          </a:p>
          <a:p>
            <a:pPr marL="457200" indent="179705" algn="just">
              <a:lnSpc>
                <a:spcPct val="150000"/>
              </a:lnSpc>
              <a:spcAft>
                <a:spcPts val="0"/>
              </a:spcAft>
            </a:pPr>
            <a:r>
              <a:rPr lang="ar-IQ" sz="2400" b="1" dirty="0">
                <a:latin typeface="Calibri"/>
                <a:ea typeface="Calibri"/>
                <a:cs typeface="Arial"/>
              </a:rPr>
              <a:t> أي عمل يقوم به الانسان لا يمكن ن يتقن اذا ما كانت هناك أثارة و رغبة في العمل مثل ( العاب صغيرة مسلية ، التشجيع والاطراء ، ، اشعار المجموعة باهتمامك ، السفرات الجماعية ، الاجتماع بع التمرين ) وهذا يتطلب من المعلم المعرفة والخبرة </a:t>
            </a:r>
            <a:endParaRPr lang="en-US" sz="1600" b="1" dirty="0">
              <a:latin typeface="Calibri"/>
              <a:ea typeface="Calibri"/>
              <a:cs typeface="Arial"/>
            </a:endParaRPr>
          </a:p>
          <a:p>
            <a:pPr marL="457200" indent="179705" algn="just">
              <a:lnSpc>
                <a:spcPct val="150000"/>
              </a:lnSpc>
              <a:spcAft>
                <a:spcPts val="0"/>
              </a:spcAft>
            </a:pPr>
            <a:r>
              <a:rPr lang="en-US" sz="2400" b="1" dirty="0">
                <a:latin typeface="Calibri"/>
                <a:ea typeface="Calibri"/>
                <a:cs typeface="Arial"/>
              </a:rPr>
              <a:t> </a:t>
            </a:r>
            <a:endParaRPr lang="en-US" sz="1600" b="1" dirty="0">
              <a:latin typeface="Calibri"/>
              <a:ea typeface="Calibri"/>
              <a:cs typeface="Arial"/>
            </a:endParaRPr>
          </a:p>
          <a:p>
            <a:pPr marL="0" lvl="0" indent="0" algn="just">
              <a:lnSpc>
                <a:spcPct val="150000"/>
              </a:lnSpc>
              <a:spcAft>
                <a:spcPts val="0"/>
              </a:spcAft>
              <a:buNone/>
            </a:pPr>
            <a:r>
              <a:rPr lang="ar-IQ" sz="2400" b="1" dirty="0" smtClean="0">
                <a:latin typeface="Calibri"/>
                <a:ea typeface="Calibri"/>
                <a:cs typeface="Arial"/>
              </a:rPr>
              <a:t>3- الاتقان </a:t>
            </a:r>
            <a:r>
              <a:rPr lang="ar-IQ" sz="2400" b="1" dirty="0">
                <a:latin typeface="Calibri"/>
                <a:ea typeface="Calibri"/>
                <a:cs typeface="Arial"/>
              </a:rPr>
              <a:t>والثبات والتجارب السابقة :</a:t>
            </a:r>
            <a:endParaRPr lang="en-US" sz="1600" b="1" dirty="0">
              <a:latin typeface="Calibri"/>
              <a:ea typeface="Calibri"/>
              <a:cs typeface="Arial"/>
            </a:endParaRPr>
          </a:p>
          <a:p>
            <a:pPr marL="457200" indent="179705" algn="just">
              <a:lnSpc>
                <a:spcPct val="150000"/>
              </a:lnSpc>
              <a:spcAft>
                <a:spcPts val="0"/>
              </a:spcAft>
            </a:pPr>
            <a:r>
              <a:rPr lang="ar-IQ" sz="2400" b="1" dirty="0">
                <a:latin typeface="Calibri"/>
                <a:ea typeface="Calibri"/>
                <a:cs typeface="Arial"/>
              </a:rPr>
              <a:t>الاتقان صف من صفات الثبات لدى الرياضي والمدرب والمعلم الذي يعرف صفة الحركات والمهارات ، وهل أن الرياضي وصل الى درجة الاتقان .</a:t>
            </a:r>
            <a:endParaRPr lang="en-US" sz="1600" b="1" dirty="0">
              <a:latin typeface="Calibri"/>
              <a:ea typeface="Calibri"/>
              <a:cs typeface="Arial"/>
            </a:endParaRPr>
          </a:p>
          <a:p>
            <a:pPr marL="457200" indent="179705" algn="just">
              <a:lnSpc>
                <a:spcPct val="150000"/>
              </a:lnSpc>
              <a:spcAft>
                <a:spcPts val="1000"/>
              </a:spcAft>
            </a:pPr>
            <a:r>
              <a:rPr lang="ar-IQ" sz="2400" b="1" dirty="0">
                <a:latin typeface="Calibri"/>
                <a:ea typeface="Calibri"/>
                <a:cs typeface="Arial"/>
              </a:rPr>
              <a:t>ان صفة الاتقان من الصفات المهمة التي يتنبه اليها المدربون في تعليم المهارات وان استيعاب او اتقان المهارات سوف يؤدي الى تعلم مهارات جديدة ، ان اتقان المهارات وتثبيتها بشكل آلي مرتبط بالتدريب والتعلم الجيد وكلما اتقنت المهارات تؤدى بجهد أقل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2169512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bg2">
              <a:lumMod val="90000"/>
            </a:schemeClr>
          </a:solidFill>
        </p:spPr>
        <p:txBody>
          <a:bodyPr>
            <a:normAutofit/>
          </a:bodyPr>
          <a:lstStyle/>
          <a:p>
            <a:pPr marL="0" lvl="0" indent="0" algn="just">
              <a:lnSpc>
                <a:spcPct val="150000"/>
              </a:lnSpc>
              <a:spcAft>
                <a:spcPts val="0"/>
              </a:spcAft>
              <a:buNone/>
            </a:pPr>
            <a:r>
              <a:rPr lang="ar-IQ" sz="2400" b="1" dirty="0" smtClean="0">
                <a:latin typeface="Calibri"/>
                <a:ea typeface="Calibri"/>
                <a:cs typeface="Arial"/>
              </a:rPr>
              <a:t>4- الممارسة </a:t>
            </a:r>
            <a:r>
              <a:rPr lang="ar-IQ" sz="2400" b="1" dirty="0">
                <a:latin typeface="Calibri"/>
                <a:ea typeface="Calibri"/>
                <a:cs typeface="Arial"/>
              </a:rPr>
              <a:t>والتكرار :</a:t>
            </a:r>
            <a:endParaRPr lang="en-US" sz="1600" b="1" dirty="0">
              <a:latin typeface="Calibri"/>
              <a:ea typeface="Calibri"/>
              <a:cs typeface="Arial"/>
            </a:endParaRPr>
          </a:p>
          <a:p>
            <a:pPr marL="457200" indent="179705" algn="just">
              <a:lnSpc>
                <a:spcPct val="150000"/>
              </a:lnSpc>
              <a:spcAft>
                <a:spcPts val="0"/>
              </a:spcAft>
            </a:pPr>
            <a:r>
              <a:rPr lang="ar-IQ" sz="2400" b="1" dirty="0">
                <a:latin typeface="Calibri"/>
                <a:ea typeface="Calibri"/>
                <a:cs typeface="Arial"/>
              </a:rPr>
              <a:t>لا يمكن ان يتعلم الفرد المهارة ألا من خلال ممارستها وخاصة الحركات الثنائية فلا يمكن تعلم ركوب الدرجات او السباحة ألا من خلال ممارستها والتدريب عليها ولفترة غير قليلة .</a:t>
            </a:r>
            <a:endParaRPr lang="en-US" sz="1600" b="1" dirty="0">
              <a:latin typeface="Calibri"/>
              <a:ea typeface="Calibri"/>
              <a:cs typeface="Arial"/>
            </a:endParaRPr>
          </a:p>
          <a:p>
            <a:pPr marL="0" lvl="0" indent="0" algn="just">
              <a:lnSpc>
                <a:spcPct val="150000"/>
              </a:lnSpc>
              <a:spcAft>
                <a:spcPts val="1000"/>
              </a:spcAft>
              <a:buNone/>
            </a:pPr>
            <a:r>
              <a:rPr lang="ar-IQ" sz="2400" b="1" dirty="0" smtClean="0">
                <a:latin typeface="Calibri"/>
                <a:ea typeface="Calibri"/>
                <a:cs typeface="Arial"/>
              </a:rPr>
              <a:t>5- دافع </a:t>
            </a:r>
            <a:r>
              <a:rPr lang="ar-IQ" sz="2400" b="1" dirty="0">
                <a:latin typeface="Calibri"/>
                <a:ea typeface="Calibri"/>
                <a:cs typeface="Arial"/>
              </a:rPr>
              <a:t>الحركة والمران :</a:t>
            </a:r>
            <a:endParaRPr lang="en-US" sz="1600" b="1" dirty="0">
              <a:latin typeface="Calibri"/>
              <a:ea typeface="Calibri"/>
              <a:cs typeface="Arial"/>
            </a:endParaRPr>
          </a:p>
          <a:p>
            <a:pPr indent="179705" algn="just">
              <a:lnSpc>
                <a:spcPct val="150000"/>
              </a:lnSpc>
              <a:spcAft>
                <a:spcPts val="1000"/>
              </a:spcAft>
            </a:pPr>
            <a:r>
              <a:rPr lang="ar-IQ" sz="2400" b="1" dirty="0">
                <a:latin typeface="Calibri"/>
                <a:ea typeface="Calibri"/>
                <a:cs typeface="Arial"/>
              </a:rPr>
              <a:t>هو اتجاه الفرد نحو الآخرين ، أصدقائه ، معارفه ، ونحو المجتمع الذي يعيش فيه والولاء للوطن ونكار الذات والمثابرة ومعرفة الدافع الذي يدفع الرياضي للتعلم الحركي مهم جداً من أجل تعليمة وتقدمة فالدافع والطموح يدفع الفرد الى التعلم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2176585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bg2">
              <a:lumMod val="90000"/>
            </a:schemeClr>
          </a:solidFill>
        </p:spPr>
        <p:txBody>
          <a:bodyPr>
            <a:normAutofit/>
          </a:bodyPr>
          <a:lstStyle/>
          <a:p>
            <a:pPr marL="0" lvl="0" indent="0" algn="just">
              <a:lnSpc>
                <a:spcPct val="150000"/>
              </a:lnSpc>
              <a:spcAft>
                <a:spcPts val="1000"/>
              </a:spcAft>
              <a:buNone/>
            </a:pPr>
            <a:r>
              <a:rPr lang="ar-IQ" sz="2400" b="1" dirty="0" smtClean="0">
                <a:latin typeface="Calibri"/>
                <a:ea typeface="Calibri"/>
                <a:cs typeface="Arial"/>
              </a:rPr>
              <a:t>6- تأثير </a:t>
            </a:r>
            <a:r>
              <a:rPr lang="ar-IQ" sz="2400" b="1" dirty="0">
                <a:latin typeface="Calibri"/>
                <a:ea typeface="Calibri"/>
                <a:cs typeface="Arial"/>
              </a:rPr>
              <a:t>المجتمع والبيئة :</a:t>
            </a:r>
            <a:endParaRPr lang="en-US" sz="1600" b="1" dirty="0">
              <a:latin typeface="Calibri"/>
              <a:ea typeface="Calibri"/>
              <a:cs typeface="Arial"/>
            </a:endParaRPr>
          </a:p>
          <a:p>
            <a:pPr indent="179705" algn="just">
              <a:lnSpc>
                <a:spcPct val="150000"/>
              </a:lnSpc>
              <a:spcAft>
                <a:spcPts val="1000"/>
              </a:spcAft>
            </a:pPr>
            <a:r>
              <a:rPr lang="ar-IQ" sz="2400" b="1" dirty="0">
                <a:latin typeface="Calibri"/>
                <a:ea typeface="Calibri"/>
                <a:cs typeface="Arial"/>
              </a:rPr>
              <a:t>يلعب المستوى الاجتماعي والثقافي وتوفر الاجهزة والادوات والمناخ والبيئة والمجتمع على التعلم وعلى نوع النشاط الرياضي .</a:t>
            </a:r>
            <a:endParaRPr lang="en-US" sz="1600" b="1" dirty="0">
              <a:latin typeface="Calibri"/>
              <a:ea typeface="Calibri"/>
              <a:cs typeface="Arial"/>
            </a:endParaRPr>
          </a:p>
          <a:p>
            <a:pPr marL="0" lvl="0" indent="0" algn="just">
              <a:lnSpc>
                <a:spcPct val="150000"/>
              </a:lnSpc>
              <a:spcAft>
                <a:spcPts val="1000"/>
              </a:spcAft>
              <a:buNone/>
            </a:pPr>
            <a:r>
              <a:rPr lang="ar-IQ" sz="2400" b="1" dirty="0" smtClean="0">
                <a:latin typeface="Calibri"/>
                <a:ea typeface="Calibri"/>
                <a:cs typeface="Arial"/>
              </a:rPr>
              <a:t>6- النضوج </a:t>
            </a:r>
            <a:r>
              <a:rPr lang="ar-IQ" sz="2400" b="1" dirty="0">
                <a:latin typeface="Calibri"/>
                <a:ea typeface="Calibri"/>
                <a:cs typeface="Arial"/>
              </a:rPr>
              <a:t>:</a:t>
            </a:r>
            <a:endParaRPr lang="en-US" sz="1600" b="1" dirty="0">
              <a:latin typeface="Calibri"/>
              <a:ea typeface="Calibri"/>
              <a:cs typeface="Arial"/>
            </a:endParaRPr>
          </a:p>
          <a:p>
            <a:pPr indent="179705" algn="just">
              <a:lnSpc>
                <a:spcPct val="150000"/>
              </a:lnSpc>
              <a:spcAft>
                <a:spcPts val="1000"/>
              </a:spcAft>
            </a:pPr>
            <a:r>
              <a:rPr lang="ar-IQ" sz="2400" b="1" dirty="0">
                <a:latin typeface="Calibri"/>
                <a:ea typeface="Calibri"/>
                <a:cs typeface="Arial"/>
              </a:rPr>
              <a:t>العمر المناسب لاختيار اللعبة فمثلا 4_5 سنة مناسب للجمباز و 3 – 4 مناسب للسباحة و 14 – 16 مناسب للملاكمة فالنضج هي الوسيلة التي يراها المدرب أو المتعلم لاكتشاف الفرد وفق اللعبة التي يراها مناسبة له </a:t>
            </a:r>
            <a:r>
              <a:rPr lang="ar-IQ" sz="2400" dirty="0">
                <a:latin typeface="Calibri"/>
                <a:ea typeface="Calibri"/>
                <a:cs typeface="Arial"/>
              </a:rPr>
              <a:t>. </a:t>
            </a:r>
            <a:endParaRPr lang="en-US" sz="1600"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708737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55576" y="731520"/>
            <a:ext cx="7776864" cy="5505792"/>
          </a:xfrm>
          <a:solidFill>
            <a:schemeClr val="bg2">
              <a:lumMod val="90000"/>
            </a:schemeClr>
          </a:solidFill>
        </p:spPr>
        <p:txBody>
          <a:bodyPr>
            <a:normAutofit fontScale="85000" lnSpcReduction="10000"/>
          </a:bodyPr>
          <a:lstStyle/>
          <a:p>
            <a:pPr marL="0" lvl="0" indent="0" algn="just">
              <a:lnSpc>
                <a:spcPct val="150000"/>
              </a:lnSpc>
              <a:spcAft>
                <a:spcPts val="1000"/>
              </a:spcAft>
              <a:buNone/>
            </a:pPr>
            <a:r>
              <a:rPr lang="ar-IQ" sz="2400" b="1" dirty="0" smtClean="0">
                <a:latin typeface="Calibri"/>
                <a:ea typeface="Calibri"/>
                <a:cs typeface="Arial"/>
              </a:rPr>
              <a:t>7- النمط </a:t>
            </a:r>
            <a:r>
              <a:rPr lang="ar-IQ" sz="2400" b="1" dirty="0">
                <a:latin typeface="Calibri"/>
                <a:ea typeface="Calibri"/>
                <a:cs typeface="Arial"/>
              </a:rPr>
              <a:t>الجسمي والقوام :</a:t>
            </a:r>
            <a:endParaRPr lang="en-US" sz="1600" b="1" dirty="0">
              <a:latin typeface="Calibri"/>
              <a:ea typeface="Calibri"/>
              <a:cs typeface="Arial"/>
            </a:endParaRPr>
          </a:p>
          <a:p>
            <a:pPr indent="179705" algn="just">
              <a:lnSpc>
                <a:spcPct val="150000"/>
              </a:lnSpc>
              <a:spcAft>
                <a:spcPts val="1000"/>
              </a:spcAft>
            </a:pPr>
            <a:r>
              <a:rPr lang="ar-IQ" sz="2400" b="1" dirty="0">
                <a:latin typeface="Calibri"/>
                <a:ea typeface="Calibri"/>
                <a:cs typeface="Arial"/>
              </a:rPr>
              <a:t>هناك أنماط عديدة يتصف بها الفرد  ، وان هذه الانماط يمكن أن توزع عليها مختلف الانشطة فقصير القامة يصلح للجمباز وطويل القامة يصلح لكرة السلة وأهم ما يميز الحركات الرياضية ونجاح هذه الحركات هو اختيار النمط الذي يصلح لهذه اللعبة او تلك .</a:t>
            </a:r>
            <a:endParaRPr lang="en-US" sz="1600" b="1" dirty="0">
              <a:latin typeface="Calibri"/>
              <a:ea typeface="Calibri"/>
              <a:cs typeface="Arial"/>
            </a:endParaRPr>
          </a:p>
          <a:p>
            <a:pPr marL="0" lvl="0" indent="0" algn="just">
              <a:lnSpc>
                <a:spcPct val="150000"/>
              </a:lnSpc>
              <a:spcAft>
                <a:spcPts val="1000"/>
              </a:spcAft>
              <a:buNone/>
            </a:pPr>
            <a:r>
              <a:rPr lang="ar-IQ" sz="2400" b="1" dirty="0" smtClean="0">
                <a:latin typeface="Calibri"/>
                <a:ea typeface="Calibri"/>
                <a:cs typeface="Arial"/>
              </a:rPr>
              <a:t>8- المزاج </a:t>
            </a:r>
            <a:r>
              <a:rPr lang="ar-IQ" sz="2400" b="1" dirty="0">
                <a:latin typeface="Calibri"/>
                <a:ea typeface="Calibri"/>
                <a:cs typeface="Arial"/>
              </a:rPr>
              <a:t>وانماطه :</a:t>
            </a:r>
            <a:endParaRPr lang="en-US" sz="1600" b="1" dirty="0">
              <a:latin typeface="Calibri"/>
              <a:ea typeface="Calibri"/>
              <a:cs typeface="Arial"/>
            </a:endParaRPr>
          </a:p>
          <a:p>
            <a:pPr indent="179705" algn="just">
              <a:lnSpc>
                <a:spcPct val="150000"/>
              </a:lnSpc>
              <a:spcAft>
                <a:spcPts val="1000"/>
              </a:spcAft>
            </a:pPr>
            <a:r>
              <a:rPr lang="ar-IQ" sz="2400" b="1" dirty="0">
                <a:latin typeface="Calibri"/>
                <a:ea typeface="Calibri"/>
                <a:cs typeface="Arial"/>
              </a:rPr>
              <a:t>المزاج هو مجموعة من الصفات التي تميز الانفعالات لدى الافراد وقد تكون هذه الانفعالات مهمة جداً في التأثير على حركات الانسان والنشاطات الرياضية وفي التدريب الرياضي ينظر الى هذه الصفة بعين الاعتبار ، ولا تقل أهمية المزاج وأنماط عن أهمية أنماط الجسم والقوام والمزاج من ناحية علم الحركة هو الدرجة التي يتأثر به الفرد في الموقف ، فأن المزاج السائد لدى الفرد يؤثر على سير الحركة ، ولهذا ينصح بأخذ لرياضي النشاط الرياضي وفقًا لمزاجه ونمطه ( اللمفاوي ، الدموي ، الصفراوي ، السوداوي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3148501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2"/>
          </a:solidFill>
        </p:spPr>
        <p:txBody>
          <a:bodyPr>
            <a:normAutofit/>
          </a:bodyPr>
          <a:lstStyle/>
          <a:p>
            <a:pPr indent="0" algn="just">
              <a:lnSpc>
                <a:spcPct val="150000"/>
              </a:lnSpc>
              <a:spcAft>
                <a:spcPts val="1000"/>
              </a:spcAft>
              <a:buNone/>
            </a:pPr>
            <a:r>
              <a:rPr lang="ar-IQ" sz="2400" b="1" dirty="0" smtClean="0">
                <a:latin typeface="Calibri"/>
                <a:ea typeface="Calibri"/>
                <a:cs typeface="Arial"/>
              </a:rPr>
              <a:t>9– </a:t>
            </a:r>
            <a:r>
              <a:rPr lang="ar-IQ" sz="2400" b="1" dirty="0">
                <a:latin typeface="Calibri"/>
                <a:ea typeface="Calibri"/>
                <a:cs typeface="Arial"/>
              </a:rPr>
              <a:t>الطريقة المناسبة للتعلم : </a:t>
            </a:r>
            <a:endParaRPr lang="en-US" sz="1600" b="1" dirty="0">
              <a:latin typeface="Calibri"/>
              <a:ea typeface="Calibri"/>
              <a:cs typeface="Arial"/>
            </a:endParaRPr>
          </a:p>
          <a:p>
            <a:pPr indent="179705" algn="just">
              <a:lnSpc>
                <a:spcPct val="150000"/>
              </a:lnSpc>
              <a:spcAft>
                <a:spcPts val="1000"/>
              </a:spcAft>
            </a:pPr>
            <a:r>
              <a:rPr lang="ar-IQ" sz="2400" b="1" dirty="0">
                <a:latin typeface="Calibri"/>
                <a:ea typeface="Calibri"/>
                <a:cs typeface="Arial"/>
              </a:rPr>
              <a:t>هناك طرق مختلفة ( جزئية ، كلية ) في تعليم المهارة وعلى المدرب او المعلم اختيار الطريقة المناسبة وفقاً لقدرات الفرد المتعلم  وصعوبة المهارة وسهولتها </a:t>
            </a:r>
            <a:r>
              <a:rPr lang="ar-IQ" sz="2400" b="1" dirty="0" smtClean="0">
                <a:latin typeface="Calibri"/>
                <a:ea typeface="Calibri"/>
                <a:cs typeface="Arial"/>
              </a:rPr>
              <a:t>.</a:t>
            </a:r>
            <a:endParaRPr lang="en-US" sz="1600" b="1" dirty="0" smtClean="0">
              <a:latin typeface="Calibri"/>
              <a:ea typeface="Calibri"/>
              <a:cs typeface="Arial"/>
            </a:endParaRPr>
          </a:p>
          <a:p>
            <a:pPr marL="0" lvl="0" indent="0" algn="just">
              <a:lnSpc>
                <a:spcPct val="150000"/>
              </a:lnSpc>
              <a:spcAft>
                <a:spcPts val="1000"/>
              </a:spcAft>
              <a:buNone/>
            </a:pPr>
            <a:r>
              <a:rPr lang="ar-IQ" sz="2400" b="1" smtClean="0">
                <a:latin typeface="Calibri"/>
                <a:ea typeface="Calibri"/>
                <a:cs typeface="Arial"/>
              </a:rPr>
              <a:t>10-  التغذية </a:t>
            </a:r>
            <a:r>
              <a:rPr lang="ar-IQ" sz="2400" b="1" dirty="0" smtClean="0">
                <a:latin typeface="Calibri"/>
                <a:ea typeface="Calibri"/>
                <a:cs typeface="Arial"/>
              </a:rPr>
              <a:t>الراجعة :</a:t>
            </a:r>
            <a:endParaRPr lang="en-US" sz="1600" b="1" dirty="0" smtClean="0">
              <a:latin typeface="Calibri"/>
              <a:ea typeface="Calibri"/>
              <a:cs typeface="Arial"/>
            </a:endParaRPr>
          </a:p>
          <a:p>
            <a:pPr indent="179705" algn="just">
              <a:lnSpc>
                <a:spcPct val="150000"/>
              </a:lnSpc>
              <a:spcAft>
                <a:spcPts val="1000"/>
              </a:spcAft>
            </a:pPr>
            <a:r>
              <a:rPr lang="ar-IQ" sz="2400" b="1" dirty="0" smtClean="0">
                <a:latin typeface="Calibri"/>
                <a:ea typeface="Calibri"/>
                <a:cs typeface="Arial"/>
              </a:rPr>
              <a:t>معلومات </a:t>
            </a:r>
            <a:r>
              <a:rPr lang="ar-IQ" sz="2400" b="1" dirty="0">
                <a:latin typeface="Calibri"/>
                <a:ea typeface="Calibri"/>
                <a:cs typeface="Arial"/>
              </a:rPr>
              <a:t>يحصل عليها المتعلم من مصادر مختلفة ( داخلية ، خارجية ) او كليهما معاً قبل الاداء او بعد الاداء والهدف تعديل الاستجابة الحركية وصولاً للأداء المثالي وهي تختلف من مرحلة الى اخرى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346726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899592" y="620688"/>
            <a:ext cx="7560840" cy="5505792"/>
          </a:xfrm>
        </p:spPr>
        <p:style>
          <a:lnRef idx="1">
            <a:schemeClr val="accent6"/>
          </a:lnRef>
          <a:fillRef idx="3">
            <a:schemeClr val="accent6"/>
          </a:fillRef>
          <a:effectRef idx="2">
            <a:schemeClr val="accent6"/>
          </a:effectRef>
          <a:fontRef idx="minor">
            <a:schemeClr val="lt1"/>
          </a:fontRef>
        </p:style>
        <p:txBody>
          <a:bodyPr>
            <a:prstTxWarp prst="textCanUp">
              <a:avLst/>
            </a:prstTxWarp>
            <a:normAutofit/>
          </a:bodyPr>
          <a:lstStyle/>
          <a:p>
            <a:pPr indent="0" algn="ctr">
              <a:lnSpc>
                <a:spcPct val="150000"/>
              </a:lnSpc>
              <a:spcAft>
                <a:spcPts val="1000"/>
              </a:spcAft>
              <a:buNone/>
            </a:pPr>
            <a:r>
              <a:rPr lang="ar-IQ" sz="2400" dirty="0"/>
              <a:t>شكرا لأصغائكم</a:t>
            </a:r>
          </a:p>
        </p:txBody>
      </p:sp>
    </p:spTree>
    <p:extLst>
      <p:ext uri="{BB962C8B-B14F-4D97-AF65-F5344CB8AC3E}">
        <p14:creationId xmlns:p14="http://schemas.microsoft.com/office/powerpoint/2010/main" val="836473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3">
              <a:lumMod val="60000"/>
              <a:lumOff val="40000"/>
            </a:schemeClr>
          </a:solidFill>
        </p:spPr>
        <p:txBody>
          <a:bodyPr>
            <a:normAutofit/>
          </a:bodyPr>
          <a:lstStyle/>
          <a:p>
            <a:pPr indent="180340" algn="just">
              <a:lnSpc>
                <a:spcPct val="150000"/>
              </a:lnSpc>
              <a:spcAft>
                <a:spcPts val="1000"/>
              </a:spcAft>
            </a:pPr>
            <a:r>
              <a:rPr lang="ar-IQ" sz="2800" b="1" dirty="0">
                <a:latin typeface="Calibri"/>
                <a:ea typeface="Calibri"/>
                <a:cs typeface="Arial"/>
              </a:rPr>
              <a:t>الحركة : </a:t>
            </a:r>
            <a:endParaRPr lang="en-US" sz="1800" b="1" dirty="0">
              <a:latin typeface="Calibri"/>
              <a:ea typeface="Calibri"/>
              <a:cs typeface="Arial"/>
            </a:endParaRPr>
          </a:p>
          <a:p>
            <a:pPr algn="just">
              <a:spcAft>
                <a:spcPts val="0"/>
              </a:spcAft>
            </a:pPr>
            <a:r>
              <a:rPr lang="ar-IQ" sz="2800" b="1" dirty="0">
                <a:latin typeface="Calibri"/>
                <a:ea typeface="Calibri"/>
                <a:cs typeface="Arial"/>
              </a:rPr>
              <a:t> اذا تحرك جسم الانسان من موضعه الى موضع آخر أو اذا تحرك أحد أعضاء الجسم سميت حركة </a:t>
            </a:r>
            <a:r>
              <a:rPr lang="ar-IQ" sz="2800" b="1" dirty="0" smtClean="0">
                <a:latin typeface="Calibri"/>
                <a:ea typeface="Calibri"/>
                <a:cs typeface="Arial"/>
              </a:rPr>
              <a:t>والحركة </a:t>
            </a:r>
            <a:r>
              <a:rPr lang="ar-IQ" sz="2800" b="1" dirty="0">
                <a:latin typeface="Calibri"/>
                <a:ea typeface="Calibri"/>
                <a:cs typeface="Arial"/>
              </a:rPr>
              <a:t>هي تعبير عن القوة البدنية وهي انعكاس للنواحي العقلية والنفسية وتعبير عن شخصية الفرد ، وهي أيضا احدى الوسائل المهمة لتربية الفرد تربية شاملة متزنة . والحركة هي أيضا الفعل في التغير المكاني ، أي التحرك من مكان الى آخر بواسطة قوة خارجية . فالحركة تحدث أما بتأثير جسم في جسم أخر أي قوة خارجية أو تكون داخل الجسم ( ذاتية ) بتأثير قوة العضلات ، وتكون الحركة بأشكال متعددة ( دورانية ، انتقالية ، منتظمة وغير منتظمة ، ثنائية ومركبة  </a:t>
            </a:r>
            <a:r>
              <a:rPr lang="ar-IQ" sz="2800" b="1" dirty="0" smtClean="0">
                <a:latin typeface="Calibri"/>
                <a:ea typeface="Calibri"/>
                <a:cs typeface="Arial"/>
              </a:rPr>
              <a:t>)</a:t>
            </a:r>
            <a:r>
              <a:rPr lang="ar-IQ" sz="1400" b="1" dirty="0" smtClean="0">
                <a:latin typeface="Calibri"/>
                <a:ea typeface="Calibri"/>
                <a:cs typeface="Arial"/>
              </a:rPr>
              <a:t>،</a:t>
            </a:r>
            <a:endParaRPr lang="ar-IQ" sz="2400" b="1" dirty="0"/>
          </a:p>
        </p:txBody>
      </p:sp>
    </p:spTree>
    <p:extLst>
      <p:ext uri="{BB962C8B-B14F-4D97-AF65-F5344CB8AC3E}">
        <p14:creationId xmlns:p14="http://schemas.microsoft.com/office/powerpoint/2010/main" val="2358796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3">
              <a:lumMod val="60000"/>
              <a:lumOff val="40000"/>
            </a:schemeClr>
          </a:solidFill>
        </p:spPr>
        <p:txBody>
          <a:bodyPr>
            <a:noAutofit/>
          </a:bodyPr>
          <a:lstStyle/>
          <a:p>
            <a:pPr indent="0" algn="just">
              <a:lnSpc>
                <a:spcPct val="150000"/>
              </a:lnSpc>
              <a:spcAft>
                <a:spcPts val="1000"/>
              </a:spcAft>
              <a:buNone/>
            </a:pPr>
            <a:r>
              <a:rPr lang="ar-IQ" sz="2800" b="1" dirty="0">
                <a:latin typeface="Calibri"/>
                <a:ea typeface="Calibri"/>
                <a:cs typeface="Arial"/>
              </a:rPr>
              <a:t>والحركة هي تعبير عن وضع  الجسم بتأثير قوة داخلية وتحدث الحركة من خلال استقبال المعلومات عن طريق الحواس ويعمل الدماغ على تفسير هذه المعلومات أذ يأمر الدماغ الجهاز العضلي بالعمل بواسطة الاعصاب الحركية ، أي أن كل حركة تأتي عن طريق إشارات كهربائية قد تكون صغيرة أو كبيرة حسب قوة </a:t>
            </a:r>
            <a:r>
              <a:rPr lang="ar-IQ" sz="2800" b="1" dirty="0" err="1">
                <a:latin typeface="Calibri"/>
                <a:ea typeface="Calibri"/>
                <a:cs typeface="Arial"/>
              </a:rPr>
              <a:t>الأشارات</a:t>
            </a:r>
            <a:r>
              <a:rPr lang="ar-IQ" sz="2800" b="1" dirty="0">
                <a:latin typeface="Calibri"/>
                <a:ea typeface="Calibri"/>
                <a:cs typeface="Arial"/>
              </a:rPr>
              <a:t> العصبية وتمر عبر الاعصاب فتترك </a:t>
            </a:r>
            <a:r>
              <a:rPr lang="ar-IQ" sz="2800" b="1" dirty="0" err="1">
                <a:latin typeface="Calibri"/>
                <a:ea typeface="Calibri"/>
                <a:cs typeface="Arial"/>
              </a:rPr>
              <a:t>االمخ</a:t>
            </a:r>
            <a:r>
              <a:rPr lang="ar-IQ" sz="2800" b="1" dirty="0">
                <a:latin typeface="Calibri"/>
                <a:ea typeface="Calibri"/>
                <a:cs typeface="Arial"/>
              </a:rPr>
              <a:t> الى العضلات عن طريق الاعصاب الحركية الموصلة فتتحرك العضلات وتقوم بتنفيذ الواجب الحركي كما هو موضح في الشكل أدناه</a:t>
            </a:r>
            <a:endParaRPr lang="ar-IQ" sz="2800" b="1" dirty="0"/>
          </a:p>
        </p:txBody>
      </p:sp>
    </p:spTree>
    <p:extLst>
      <p:ext uri="{BB962C8B-B14F-4D97-AF65-F5344CB8AC3E}">
        <p14:creationId xmlns:p14="http://schemas.microsoft.com/office/powerpoint/2010/main" val="3464665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792088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2917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3">
              <a:lumMod val="60000"/>
              <a:lumOff val="40000"/>
            </a:schemeClr>
          </a:solidFill>
        </p:spPr>
        <p:txBody>
          <a:bodyPr>
            <a:normAutofit lnSpcReduction="10000"/>
          </a:bodyPr>
          <a:lstStyle/>
          <a:p>
            <a:pPr indent="143510" algn="just">
              <a:lnSpc>
                <a:spcPct val="150000"/>
              </a:lnSpc>
              <a:spcAft>
                <a:spcPts val="1000"/>
              </a:spcAft>
            </a:pPr>
            <a:r>
              <a:rPr lang="ar-IQ" sz="2400" b="1" dirty="0">
                <a:latin typeface="Calibri"/>
                <a:ea typeface="Calibri"/>
                <a:cs typeface="Arial"/>
              </a:rPr>
              <a:t>علم الحركة : </a:t>
            </a:r>
            <a:endParaRPr lang="en-US" sz="1600" b="1" dirty="0">
              <a:latin typeface="Calibri"/>
              <a:ea typeface="Calibri"/>
              <a:cs typeface="Arial"/>
            </a:endParaRPr>
          </a:p>
          <a:p>
            <a:pPr indent="143510" algn="just">
              <a:lnSpc>
                <a:spcPct val="150000"/>
              </a:lnSpc>
              <a:spcAft>
                <a:spcPts val="1000"/>
              </a:spcAft>
            </a:pPr>
            <a:r>
              <a:rPr lang="ar-IQ" sz="2400" b="1" dirty="0">
                <a:latin typeface="Calibri"/>
                <a:ea typeface="Calibri"/>
                <a:cs typeface="Arial"/>
              </a:rPr>
              <a:t>هو العلم الذي يبحث ويحلل حركات الانسان العشوائية والمفيدة ويسخر لنا المفيدة منها للحافظ على الصحة البدنية والدفاع عن النفس ولأغراض ترويحية . ويرتبط علم الحركة مع العلوم الاخرى مثل ( الكيمياء ، الفيزياء ، التاريخ ، علم الاجتماع ....الخ ) من خلال اعتماده على القوانين والنظريات التي تتضمنها ويبحث علم الحركة في الاتجاهات :  </a:t>
            </a:r>
            <a:endParaRPr lang="en-US" sz="1600" b="1" dirty="0">
              <a:latin typeface="Calibri"/>
              <a:ea typeface="Calibri"/>
              <a:cs typeface="Arial"/>
            </a:endParaRPr>
          </a:p>
          <a:p>
            <a:pPr marL="342900" lvl="0" indent="-342900" algn="just">
              <a:lnSpc>
                <a:spcPct val="150000"/>
              </a:lnSpc>
              <a:spcAft>
                <a:spcPts val="0"/>
              </a:spcAft>
              <a:buFont typeface="+mj-lt"/>
              <a:buAutoNum type="arabicPeriod"/>
            </a:pPr>
            <a:r>
              <a:rPr lang="ar-IQ" sz="2400" b="1" dirty="0">
                <a:latin typeface="Calibri"/>
                <a:ea typeface="Calibri"/>
                <a:cs typeface="Arial"/>
              </a:rPr>
              <a:t>التطور الحركي </a:t>
            </a:r>
            <a:endParaRPr lang="en-US" sz="1600" b="1" dirty="0">
              <a:latin typeface="Calibri"/>
              <a:ea typeface="Calibri"/>
              <a:cs typeface="Arial"/>
            </a:endParaRPr>
          </a:p>
          <a:p>
            <a:pPr marL="342900" lvl="0" indent="-342900" algn="just">
              <a:lnSpc>
                <a:spcPct val="150000"/>
              </a:lnSpc>
              <a:spcAft>
                <a:spcPts val="0"/>
              </a:spcAft>
              <a:buFont typeface="+mj-lt"/>
              <a:buAutoNum type="arabicPeriod"/>
            </a:pPr>
            <a:r>
              <a:rPr lang="ar-IQ" sz="2400" b="1" dirty="0">
                <a:latin typeface="Calibri"/>
                <a:ea typeface="Calibri"/>
                <a:cs typeface="Arial"/>
              </a:rPr>
              <a:t>التحليل الحركي </a:t>
            </a:r>
            <a:endParaRPr lang="en-US" sz="1600" b="1" dirty="0">
              <a:latin typeface="Calibri"/>
              <a:ea typeface="Calibri"/>
              <a:cs typeface="Arial"/>
            </a:endParaRPr>
          </a:p>
          <a:p>
            <a:pPr marL="342900" lvl="0" indent="-342900" algn="just">
              <a:lnSpc>
                <a:spcPct val="150000"/>
              </a:lnSpc>
              <a:spcAft>
                <a:spcPts val="1000"/>
              </a:spcAft>
              <a:buFont typeface="+mj-lt"/>
              <a:buAutoNum type="arabicPeriod"/>
            </a:pPr>
            <a:r>
              <a:rPr lang="ar-IQ" sz="2400" b="1" dirty="0">
                <a:latin typeface="Calibri"/>
                <a:ea typeface="Calibri"/>
                <a:cs typeface="Arial"/>
              </a:rPr>
              <a:t>التعلم الحركي </a:t>
            </a:r>
            <a:endParaRPr lang="en-US" sz="1600" b="1" dirty="0">
              <a:latin typeface="Calibri"/>
              <a:ea typeface="Calibri"/>
              <a:cs typeface="Arial"/>
            </a:endParaRPr>
          </a:p>
          <a:p>
            <a:pPr indent="0" algn="just">
              <a:lnSpc>
                <a:spcPct val="150000"/>
              </a:lnSpc>
              <a:spcAft>
                <a:spcPts val="1000"/>
              </a:spcAft>
              <a:buNone/>
            </a:pPr>
            <a:endParaRPr lang="ar-IQ" sz="2400" dirty="0"/>
          </a:p>
        </p:txBody>
      </p:sp>
    </p:spTree>
    <p:extLst>
      <p:ext uri="{BB962C8B-B14F-4D97-AF65-F5344CB8AC3E}">
        <p14:creationId xmlns:p14="http://schemas.microsoft.com/office/powerpoint/2010/main" val="209380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3">
              <a:lumMod val="60000"/>
              <a:lumOff val="40000"/>
            </a:schemeClr>
          </a:solidFill>
        </p:spPr>
        <p:txBody>
          <a:bodyPr>
            <a:normAutofit fontScale="92500" lnSpcReduction="10000"/>
          </a:bodyPr>
          <a:lstStyle/>
          <a:p>
            <a:pPr indent="0" algn="just">
              <a:lnSpc>
                <a:spcPct val="150000"/>
              </a:lnSpc>
              <a:spcAft>
                <a:spcPts val="1000"/>
              </a:spcAft>
              <a:buNone/>
            </a:pPr>
            <a:r>
              <a:rPr lang="ar-IQ" sz="2400" b="1" dirty="0">
                <a:latin typeface="Calibri"/>
                <a:ea typeface="Calibri"/>
                <a:cs typeface="Arial"/>
              </a:rPr>
              <a:t>ويبحث علم الحركة أيضا في الحركات الرياضية والنواحي الاجتماعية والتاريخية للحركات الرياضية وغيرها من الناحية التكنولوجية وصفاتها وعلاقتها بعلمي التشريح والنمو والتطور الحركي يجمع هذه العلوم بعضها </a:t>
            </a:r>
            <a:r>
              <a:rPr lang="ar-IQ" sz="2400" b="1" dirty="0" smtClean="0">
                <a:latin typeface="Calibri"/>
                <a:ea typeface="Calibri"/>
                <a:cs typeface="Arial"/>
              </a:rPr>
              <a:t>ببعض.</a:t>
            </a:r>
          </a:p>
          <a:p>
            <a:pPr indent="0" algn="just">
              <a:lnSpc>
                <a:spcPct val="150000"/>
              </a:lnSpc>
              <a:spcAft>
                <a:spcPts val="1000"/>
              </a:spcAft>
              <a:buNone/>
            </a:pPr>
            <a:r>
              <a:rPr lang="ar-IQ" sz="2400" b="1" u="sng" dirty="0">
                <a:latin typeface="Calibri"/>
                <a:ea typeface="Calibri"/>
                <a:cs typeface="Arial"/>
              </a:rPr>
              <a:t>العوامل المؤثرة في </a:t>
            </a:r>
            <a:r>
              <a:rPr lang="ar-IQ" sz="2400" b="1" u="sng" dirty="0" smtClean="0">
                <a:latin typeface="Calibri"/>
                <a:ea typeface="Calibri"/>
                <a:cs typeface="Arial"/>
              </a:rPr>
              <a:t>الحركة</a:t>
            </a:r>
          </a:p>
          <a:p>
            <a:pPr marL="342900" lvl="0" indent="-342900" algn="just">
              <a:lnSpc>
                <a:spcPct val="150000"/>
              </a:lnSpc>
              <a:spcAft>
                <a:spcPts val="0"/>
              </a:spcAft>
              <a:buFont typeface="Symbol"/>
              <a:buChar char=""/>
            </a:pPr>
            <a:r>
              <a:rPr lang="ar-IQ" sz="2400" b="1" dirty="0">
                <a:latin typeface="Calibri"/>
                <a:ea typeface="Calibri"/>
                <a:cs typeface="Arial"/>
              </a:rPr>
              <a:t>الاسس الوظيفية للجسم (العوامل </a:t>
            </a:r>
            <a:r>
              <a:rPr lang="ar-IQ" sz="2400" b="1" dirty="0" err="1">
                <a:latin typeface="Calibri"/>
                <a:ea typeface="Calibri"/>
                <a:cs typeface="Arial"/>
              </a:rPr>
              <a:t>الفسلجية</a:t>
            </a:r>
            <a:r>
              <a:rPr lang="ar-IQ" sz="2400" b="1" dirty="0">
                <a:latin typeface="Calibri"/>
                <a:ea typeface="Calibri"/>
                <a:cs typeface="Arial"/>
              </a:rPr>
              <a:t> وسلامتها ، سلامة أجهزة الجسم )</a:t>
            </a:r>
            <a:endParaRPr lang="en-US" sz="1600" b="1" dirty="0">
              <a:latin typeface="Calibri"/>
              <a:ea typeface="Calibri"/>
              <a:cs typeface="Arial"/>
            </a:endParaRPr>
          </a:p>
          <a:p>
            <a:pPr marL="342900" lvl="0" indent="-342900" algn="just">
              <a:lnSpc>
                <a:spcPct val="150000"/>
              </a:lnSpc>
              <a:spcAft>
                <a:spcPts val="0"/>
              </a:spcAft>
              <a:buFont typeface="Symbol"/>
              <a:buChar char=""/>
            </a:pPr>
            <a:r>
              <a:rPr lang="ar-IQ" sz="2400" b="1" dirty="0">
                <a:latin typeface="Calibri"/>
                <a:ea typeface="Calibri"/>
                <a:cs typeface="Arial"/>
              </a:rPr>
              <a:t>العوامل النفسية </a:t>
            </a:r>
            <a:r>
              <a:rPr lang="ar-IQ" sz="2400" b="1" dirty="0" smtClean="0">
                <a:latin typeface="Calibri"/>
                <a:ea typeface="Calibri"/>
                <a:cs typeface="Arial"/>
              </a:rPr>
              <a:t>(كالصفات </a:t>
            </a:r>
            <a:r>
              <a:rPr lang="ar-IQ" sz="2400" b="1" dirty="0">
                <a:latin typeface="Calibri"/>
                <a:ea typeface="Calibri"/>
                <a:cs typeface="Arial"/>
              </a:rPr>
              <a:t>الارادية وتنمية روح الاخلاق </a:t>
            </a:r>
            <a:r>
              <a:rPr lang="ar-IQ" sz="2400" b="1">
                <a:latin typeface="Calibri"/>
                <a:ea typeface="Calibri"/>
                <a:cs typeface="Arial"/>
              </a:rPr>
              <a:t>والرغبة </a:t>
            </a:r>
            <a:r>
              <a:rPr lang="ar-IQ" sz="2400" b="1" smtClean="0">
                <a:latin typeface="Calibri"/>
                <a:ea typeface="Calibri"/>
                <a:cs typeface="Arial"/>
              </a:rPr>
              <a:t>في </a:t>
            </a:r>
            <a:r>
              <a:rPr lang="ar-IQ" sz="2400" b="1" dirty="0">
                <a:latin typeface="Calibri"/>
                <a:ea typeface="Calibri"/>
                <a:cs typeface="Arial"/>
              </a:rPr>
              <a:t>العمل ).</a:t>
            </a:r>
            <a:endParaRPr lang="en-US" sz="1600" b="1" dirty="0">
              <a:latin typeface="Calibri"/>
              <a:ea typeface="Calibri"/>
              <a:cs typeface="Arial"/>
            </a:endParaRPr>
          </a:p>
          <a:p>
            <a:pPr marL="342900" lvl="0" indent="-342900" algn="just">
              <a:lnSpc>
                <a:spcPct val="150000"/>
              </a:lnSpc>
              <a:spcAft>
                <a:spcPts val="0"/>
              </a:spcAft>
              <a:buFont typeface="Symbol"/>
              <a:buChar char=""/>
            </a:pPr>
            <a:r>
              <a:rPr lang="ar-IQ" sz="2400" b="1" dirty="0">
                <a:latin typeface="Calibri"/>
                <a:ea typeface="Calibri"/>
                <a:cs typeface="Arial"/>
              </a:rPr>
              <a:t>العوامل الوراثية ( العوامل التي يحملها الفرد من جيل الى آخر ) .</a:t>
            </a:r>
            <a:endParaRPr lang="en-US" sz="1600" b="1" dirty="0">
              <a:latin typeface="Calibri"/>
              <a:ea typeface="Calibri"/>
              <a:cs typeface="Arial"/>
            </a:endParaRPr>
          </a:p>
          <a:p>
            <a:pPr marL="342900" lvl="0" indent="-342900" algn="just">
              <a:lnSpc>
                <a:spcPct val="150000"/>
              </a:lnSpc>
              <a:spcAft>
                <a:spcPts val="1000"/>
              </a:spcAft>
              <a:buFont typeface="Symbol"/>
              <a:buChar char=""/>
            </a:pPr>
            <a:r>
              <a:rPr lang="ar-IQ" sz="2400" b="1" dirty="0">
                <a:latin typeface="Calibri"/>
                <a:ea typeface="Calibri"/>
                <a:cs typeface="Arial"/>
              </a:rPr>
              <a:t>العوامل الاجتماعية والبيئية ( كالمهنة التي تجبر صاحبها على داء نمط معين من الحركات ) . </a:t>
            </a:r>
            <a:endParaRPr lang="en-US" sz="1600" b="1" dirty="0">
              <a:latin typeface="Calibri"/>
              <a:ea typeface="Calibri"/>
              <a:cs typeface="Arial"/>
            </a:endParaRPr>
          </a:p>
          <a:p>
            <a:r>
              <a:rPr lang="ar-IQ" sz="2400" b="1" dirty="0">
                <a:latin typeface="Calibri"/>
                <a:ea typeface="Calibri"/>
                <a:cs typeface="Arial"/>
              </a:rPr>
              <a:t> المرض .</a:t>
            </a:r>
            <a:endParaRPr lang="ar-IQ" sz="2400" b="1" dirty="0"/>
          </a:p>
        </p:txBody>
      </p:sp>
    </p:spTree>
    <p:extLst>
      <p:ext uri="{BB962C8B-B14F-4D97-AF65-F5344CB8AC3E}">
        <p14:creationId xmlns:p14="http://schemas.microsoft.com/office/powerpoint/2010/main" val="964838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5">
              <a:lumMod val="40000"/>
              <a:lumOff val="60000"/>
            </a:schemeClr>
          </a:solidFill>
        </p:spPr>
        <p:txBody>
          <a:bodyPr>
            <a:normAutofit/>
          </a:bodyPr>
          <a:lstStyle/>
          <a:p>
            <a:pPr marL="88265" indent="90170" algn="just">
              <a:lnSpc>
                <a:spcPct val="150000"/>
              </a:lnSpc>
              <a:spcAft>
                <a:spcPts val="1000"/>
              </a:spcAft>
            </a:pPr>
            <a:r>
              <a:rPr lang="ar-IQ" sz="2800" b="1" dirty="0">
                <a:latin typeface="Calibri"/>
                <a:ea typeface="Calibri"/>
                <a:cs typeface="Arial"/>
              </a:rPr>
              <a:t>التعلم والتعلم الحركي :</a:t>
            </a:r>
            <a:endParaRPr lang="en-US" sz="1800" b="1" dirty="0">
              <a:latin typeface="Calibri"/>
              <a:ea typeface="Calibri"/>
              <a:cs typeface="Arial"/>
            </a:endParaRPr>
          </a:p>
          <a:p>
            <a:pPr algn="just">
              <a:spcAft>
                <a:spcPts val="0"/>
              </a:spcAft>
            </a:pPr>
            <a:r>
              <a:rPr lang="ar-IQ" sz="2800" b="1" dirty="0">
                <a:latin typeface="Calibri"/>
                <a:ea typeface="Calibri"/>
                <a:cs typeface="Arial"/>
              </a:rPr>
              <a:t>التعلم كل ما يسعى اليه الفرد من تحصيل معلومات وما يكتسبه من اتجاهات وعادات مختلفة ومهارات بمختلف أنواعها. عقلية او حركية او وجدانية او خلقية سواء كان هذا الاكتساب شعوريا او لا شعوريا</a:t>
            </a:r>
            <a:r>
              <a:rPr lang="ar-IQ" sz="1800" b="1" dirty="0">
                <a:latin typeface="Calibri"/>
                <a:ea typeface="Calibri"/>
                <a:cs typeface="Arial"/>
              </a:rPr>
              <a:t> </a:t>
            </a:r>
            <a:r>
              <a:rPr lang="ar-SA" sz="2800" b="1" dirty="0">
                <a:latin typeface="Calibri"/>
                <a:ea typeface="Calibri"/>
                <a:cs typeface="Arial"/>
              </a:rPr>
              <a:t>، </a:t>
            </a:r>
            <a:r>
              <a:rPr lang="ar-IQ" sz="2800" b="1" dirty="0">
                <a:latin typeface="Calibri"/>
                <a:ea typeface="Calibri"/>
                <a:cs typeface="Arial"/>
              </a:rPr>
              <a:t>وهو كمفهوم يعني "هو العملية التي من خلالها يستطيع الفرد تكوين قابليات أو مهارات جديدة أو تعديل قابلياته أو مهاراته عن طريق الممارسة أو التجربة " </a:t>
            </a:r>
            <a:r>
              <a:rPr lang="ar-SA" sz="2800" b="1" dirty="0" smtClean="0">
                <a:ea typeface="Times New Roman"/>
                <a:cs typeface="Arial"/>
              </a:rPr>
              <a:t>و </a:t>
            </a:r>
            <a:r>
              <a:rPr lang="ar-SA" sz="2800" b="1" dirty="0">
                <a:ea typeface="Times New Roman"/>
                <a:cs typeface="Arial"/>
              </a:rPr>
              <a:t>التعلم " هو نتيجة تغيرات ثابتة نسبيا في السلوك وهو أيضا عملية اكتساب القدرة للقيام بفعاليات ماهرة</a:t>
            </a:r>
            <a:r>
              <a:rPr lang="ar-SA" sz="2800" b="1" dirty="0" smtClean="0">
                <a:latin typeface="Arial"/>
                <a:ea typeface="Times New Roman"/>
                <a:cs typeface="Simplified Arabic"/>
              </a:rPr>
              <a:t>".</a:t>
            </a:r>
            <a:endParaRPr lang="ar-IQ" sz="2800" b="1" dirty="0" smtClean="0">
              <a:latin typeface="Arial"/>
              <a:ea typeface="Times New Roman"/>
              <a:cs typeface="Simplified Arabic"/>
            </a:endParaRPr>
          </a:p>
          <a:p>
            <a:pPr algn="just">
              <a:spcAft>
                <a:spcPts val="0"/>
              </a:spcAft>
            </a:pPr>
            <a:endParaRPr lang="ar-IQ" sz="2400" dirty="0"/>
          </a:p>
        </p:txBody>
      </p:sp>
    </p:spTree>
    <p:extLst>
      <p:ext uri="{BB962C8B-B14F-4D97-AF65-F5344CB8AC3E}">
        <p14:creationId xmlns:p14="http://schemas.microsoft.com/office/powerpoint/2010/main" val="2082178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5">
              <a:lumMod val="40000"/>
              <a:lumOff val="60000"/>
            </a:schemeClr>
          </a:solidFill>
        </p:spPr>
        <p:txBody>
          <a:bodyPr>
            <a:noAutofit/>
          </a:bodyPr>
          <a:lstStyle/>
          <a:p>
            <a:pPr indent="0" algn="just">
              <a:lnSpc>
                <a:spcPct val="150000"/>
              </a:lnSpc>
              <a:spcAft>
                <a:spcPts val="1000"/>
              </a:spcAft>
              <a:buNone/>
            </a:pPr>
            <a:r>
              <a:rPr lang="ar-IQ" sz="2400" b="1" u="sng" dirty="0">
                <a:latin typeface="Calibri"/>
                <a:ea typeface="Calibri"/>
                <a:cs typeface="Arial"/>
              </a:rPr>
              <a:t> اما التعلم الحركي </a:t>
            </a:r>
            <a:r>
              <a:rPr lang="ar-IQ" sz="2400" b="1" dirty="0">
                <a:latin typeface="Calibri"/>
                <a:ea typeface="Calibri"/>
                <a:cs typeface="Arial"/>
              </a:rPr>
              <a:t>فهو سلسلة من المتغيرات تحدث خلال خبرة مكتسبة لتعديل سلوك الإنسان وهو عملية تكيف الاستجابات لتناسب المواقف المختلفة التي تعبر عن خبراته وتلائمه مع المحيط. وهو عملية اكتساب وتطوير وتثبيت المهارات الحركية </a:t>
            </a:r>
            <a:r>
              <a:rPr lang="ar-IQ" sz="2400" b="1" dirty="0">
                <a:ea typeface="Calibri"/>
                <a:cs typeface="Arial"/>
              </a:rPr>
              <a:t>كذلك القدرة على استخدامها والاحتفاظ بها، </a:t>
            </a:r>
            <a:r>
              <a:rPr lang="ar-SA" sz="2400" b="1" dirty="0">
                <a:ea typeface="Times New Roman"/>
                <a:cs typeface="Arial"/>
              </a:rPr>
              <a:t>وعرف التعلم الحركي على انه "هو محاولة لمعرفة العوامل النفسية المرتبطة بتعلم المهارات الحركية والأداء الحركي " </a:t>
            </a:r>
            <a:r>
              <a:rPr lang="ar-SA" sz="2400" b="1" dirty="0" smtClean="0">
                <a:ea typeface="Times New Roman"/>
                <a:cs typeface="Arial"/>
              </a:rPr>
              <a:t>وذكر </a:t>
            </a:r>
            <a:r>
              <a:rPr lang="ar-SA" sz="2400" b="1" dirty="0">
                <a:ea typeface="Times New Roman"/>
                <a:cs typeface="Arial"/>
              </a:rPr>
              <a:t>مفتي إبراهيم أن التعلم الحركي "هو تغير في السلوك الحركي أو في قابلية الأداء نتيجة التدريب أو التكرار والتصحيح والذي يؤدي إلى إتقان المهارات </a:t>
            </a:r>
            <a:r>
              <a:rPr lang="ar-SA" sz="2400" b="1" dirty="0" smtClean="0">
                <a:ea typeface="Times New Roman"/>
                <a:cs typeface="Arial"/>
              </a:rPr>
              <a:t>الحركية</a:t>
            </a:r>
            <a:endParaRPr lang="ar-IQ" sz="2400" b="1" dirty="0"/>
          </a:p>
        </p:txBody>
      </p:sp>
    </p:spTree>
    <p:extLst>
      <p:ext uri="{BB962C8B-B14F-4D97-AF65-F5344CB8AC3E}">
        <p14:creationId xmlns:p14="http://schemas.microsoft.com/office/powerpoint/2010/main" val="3610699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71600" y="731520"/>
            <a:ext cx="7560840" cy="5505792"/>
          </a:xfrm>
          <a:solidFill>
            <a:schemeClr val="accent5">
              <a:lumMod val="40000"/>
              <a:lumOff val="60000"/>
            </a:schemeClr>
          </a:solidFill>
        </p:spPr>
        <p:txBody>
          <a:bodyPr>
            <a:normAutofit/>
          </a:bodyPr>
          <a:lstStyle/>
          <a:p>
            <a:pPr indent="0" algn="just">
              <a:lnSpc>
                <a:spcPct val="150000"/>
              </a:lnSpc>
              <a:spcAft>
                <a:spcPts val="1000"/>
              </a:spcAft>
              <a:buNone/>
            </a:pPr>
            <a:r>
              <a:rPr lang="ar-IQ" sz="2400" b="1" dirty="0">
                <a:latin typeface="Calibri"/>
                <a:ea typeface="Calibri"/>
                <a:cs typeface="Arial"/>
              </a:rPr>
              <a:t> </a:t>
            </a:r>
            <a:r>
              <a:rPr lang="ar-IQ" sz="2800" b="1" u="sng" dirty="0">
                <a:latin typeface="Calibri"/>
                <a:ea typeface="Calibri"/>
                <a:cs typeface="Arial"/>
              </a:rPr>
              <a:t>ويعد التعلم الحركي </a:t>
            </a:r>
            <a:r>
              <a:rPr lang="ar-IQ" sz="2800" b="1" dirty="0">
                <a:latin typeface="Calibri"/>
                <a:ea typeface="Calibri"/>
                <a:cs typeface="Arial"/>
              </a:rPr>
              <a:t>احد فروع العملية التعليمية العامة والتي تميز حياة الكائن الحي منذ ولادته وحتى وفاته، حيث </a:t>
            </a:r>
            <a:r>
              <a:rPr lang="ar-IQ" sz="2800" b="1" dirty="0" smtClean="0">
                <a:latin typeface="Calibri"/>
                <a:ea typeface="Calibri"/>
                <a:cs typeface="Arial"/>
              </a:rPr>
              <a:t>لا يخلو </a:t>
            </a:r>
            <a:r>
              <a:rPr lang="ar-IQ" sz="2800" b="1" dirty="0">
                <a:latin typeface="Calibri"/>
                <a:ea typeface="Calibri"/>
                <a:cs typeface="Arial"/>
              </a:rPr>
              <a:t>النشاط البشري بمختلف انواعه من التعلم والتعلم الحركي، وتتفق عملية التعلم الحركي مع التدريب الرياضي في عملية انتقال المعلومات من المدرب او المدرس الى اللاعب او التلميذ، كذلك في التغيرات التي تحدث في السلوك الحركي والناتجة من العملية التعليمية والتي تهدف الى إكساب الفرد المتعلم أو اللاعب صفات بدنية او قدرات حركية </a:t>
            </a:r>
            <a:r>
              <a:rPr lang="ar-IQ" sz="2800" b="1" dirty="0" err="1">
                <a:latin typeface="Calibri"/>
                <a:ea typeface="Calibri"/>
                <a:cs typeface="Arial"/>
              </a:rPr>
              <a:t>مهارية</a:t>
            </a:r>
            <a:r>
              <a:rPr lang="ar-IQ" sz="2800" b="1" dirty="0">
                <a:latin typeface="Calibri"/>
                <a:ea typeface="Calibri"/>
                <a:cs typeface="Arial"/>
              </a:rPr>
              <a:t>.</a:t>
            </a:r>
            <a:endParaRPr lang="ar-IQ" sz="2800" b="1" dirty="0"/>
          </a:p>
        </p:txBody>
      </p:sp>
    </p:spTree>
    <p:extLst>
      <p:ext uri="{BB962C8B-B14F-4D97-AF65-F5344CB8AC3E}">
        <p14:creationId xmlns:p14="http://schemas.microsoft.com/office/powerpoint/2010/main" val="140462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122</TotalTime>
  <Words>1214</Words>
  <Application>Microsoft Office PowerPoint</Application>
  <PresentationFormat>عرض على الشاشة (3:4)‏</PresentationFormat>
  <Paragraphs>50</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دفق الهواء</vt:lpstr>
      <vt:lpstr>المحاضرة الاولى مدخل الى علم الحركة التعلم والتعلم الحركي  مبادئ التعلم الحركي  2018  الدكتور محمد عنيسي الكعبي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مدخل الى علم الحركة التعلم والتعلم الحركي  مبادئ التعلم الحركي  2012 / 2013</dc:title>
  <dc:creator>ali r l</dc:creator>
  <cp:lastModifiedBy>DR.Ahmed Saker 2o1O</cp:lastModifiedBy>
  <cp:revision>16</cp:revision>
  <dcterms:created xsi:type="dcterms:W3CDTF">2013-02-25T16:48:00Z</dcterms:created>
  <dcterms:modified xsi:type="dcterms:W3CDTF">2018-12-10T11:31:49Z</dcterms:modified>
</cp:coreProperties>
</file>